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68fb33d4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68fb33d4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68fb33d4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68fb33d4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68fb33d4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68fb33d4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696a65b6a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696a65b6a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696a65b6a_1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696a65b6a_1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Symmetric</a:t>
            </a:r>
            <a:r>
              <a:rPr lang="es"/>
              <a:t> multiprocessing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68fb33d4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a68fb33d4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Comparativa ILP vs TLP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e64c97bf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8e64c97bf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Litografía Intel Core 2 Duo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e64c97b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e64c97b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e64c97bf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e64c97b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64c97bf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64c97bf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e64c97bf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8e64c97bf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e64c97bf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e64c97bf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Litografía Intel Core 2 Duo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8e64c97bf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8e64c97bf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e64c97bf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e64c97bf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6b640e497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a6b640e497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6b640e497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6b640e497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696a65b6a_1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a696a65b6a_1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8e64c97bf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8e64c97bf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68fb33d4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68fb33d4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Litografía</a:t>
            </a:r>
            <a:r>
              <a:rPr lang="es"/>
              <a:t> Intel Core 2 Duo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e64c97bf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8e64c97bf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68fb33d4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68fb33d4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e64c97bf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8e64c97bf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e64c97bf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8e64c97bf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8e64c97bf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8e64c97bf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e64c97bf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8e64c97bf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e64c97bf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8e64c97bf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e64c97bf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8e64c97bf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8e64c97bf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8e64c97bf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8e64c97bf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8e64c97bf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37d847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637d847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68b3a8b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68b3a8b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68fb33d4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68fb33d4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637d847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637d847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68fb33d4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68fb33d4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7" name="Google Shape;107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7" name="Google Shape;127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3" name="Google Shape;133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8" name="Google Shape;138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4" name="Google Shape;144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 rotWithShape="1">
          <a:blip r:embed="rId2">
            <a:alphaModFix/>
          </a:blip>
          <a:srcRect b="15583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4" name="Google Shape;15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8" name="Google Shape;15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5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108400" y="75450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4" name="Google Shape;54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" name="Google Shape;58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8"/>
          <p:cNvSpPr txBox="1"/>
          <p:nvPr>
            <p:ph idx="3" type="title"/>
          </p:nvPr>
        </p:nvSpPr>
        <p:spPr>
          <a:xfrm>
            <a:off x="108400" y="75450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" name="Google Shape;8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9"/>
          <p:cNvSpPr txBox="1"/>
          <p:nvPr>
            <p:ph idx="2" type="title"/>
          </p:nvPr>
        </p:nvSpPr>
        <p:spPr>
          <a:xfrm>
            <a:off x="108400" y="75450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1" name="Google Shape;91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5" name="Google Shape;95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6" name="Google Shape;96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0"/>
          <p:cNvSpPr txBox="1"/>
          <p:nvPr>
            <p:ph idx="2" type="title"/>
          </p:nvPr>
        </p:nvSpPr>
        <p:spPr>
          <a:xfrm>
            <a:off x="108400" y="75450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b="17336" l="0" r="0" t="11291"/>
          <a:stretch/>
        </p:blipFill>
        <p:spPr>
          <a:xfrm>
            <a:off x="0" y="499475"/>
            <a:ext cx="9144001" cy="464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>
            <p:ph type="ctrTitle"/>
          </p:nvPr>
        </p:nvSpPr>
        <p:spPr>
          <a:xfrm>
            <a:off x="718950" y="1889500"/>
            <a:ext cx="82077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Ejecución </a:t>
            </a:r>
            <a:r>
              <a:rPr lang="es">
                <a:solidFill>
                  <a:schemeClr val="lt1"/>
                </a:solidFill>
              </a:rPr>
              <a:t>multihilo en procesadores multinúcleo</a:t>
            </a:r>
            <a:r>
              <a:rPr lang="e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18"/>
          <p:cNvSpPr txBox="1"/>
          <p:nvPr>
            <p:ph idx="1" type="subTitle"/>
          </p:nvPr>
        </p:nvSpPr>
        <p:spPr>
          <a:xfrm>
            <a:off x="995238" y="346584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lt2"/>
                </a:solidFill>
              </a:rPr>
              <a:t>Pablo Cáceres Gaitán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id="169" name="Google Shape;169;p18"/>
          <p:cNvSpPr txBox="1"/>
          <p:nvPr>
            <p:ph idx="4294967295" type="title"/>
          </p:nvPr>
        </p:nvSpPr>
        <p:spPr>
          <a:xfrm>
            <a:off x="122125" y="53125"/>
            <a:ext cx="45432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1"/>
                </a:solidFill>
              </a:rPr>
              <a:t>Estructuras Avanzadas de Procesadores</a:t>
            </a:r>
            <a:endParaRPr sz="2700"/>
          </a:p>
        </p:txBody>
      </p:sp>
      <p:sp>
        <p:nvSpPr>
          <p:cNvPr id="170" name="Google Shape;170;p18"/>
          <p:cNvSpPr txBox="1"/>
          <p:nvPr>
            <p:ph idx="4294967295" type="title"/>
          </p:nvPr>
        </p:nvSpPr>
        <p:spPr>
          <a:xfrm>
            <a:off x="4572000" y="53125"/>
            <a:ext cx="45432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1"/>
                </a:solidFill>
              </a:rPr>
              <a:t>Grado en Ing. Informática</a:t>
            </a:r>
            <a:endParaRPr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Diferentes hilos </a:t>
            </a:r>
            <a:r>
              <a:rPr b="1" lang="es" sz="1600"/>
              <a:t>comparten unidades funcionales</a:t>
            </a:r>
            <a:r>
              <a:rPr lang="es" sz="1600"/>
              <a:t> del procesador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Deben existir </a:t>
            </a:r>
            <a:r>
              <a:rPr b="1" lang="es" sz="1600"/>
              <a:t>estructuras independientes</a:t>
            </a:r>
            <a:r>
              <a:rPr lang="es" sz="1600"/>
              <a:t> para cada hilo (como el PC ó el registro de renombre)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s" sz="1600"/>
              <a:t>Si los hilos pertenecen a diferentes procesos, habrá mecanismos para trabajar con diferentes </a:t>
            </a:r>
            <a:r>
              <a:rPr b="1" lang="es" sz="1600"/>
              <a:t>tablas de páginas</a:t>
            </a:r>
            <a:endParaRPr b="1" sz="1600"/>
          </a:p>
        </p:txBody>
      </p:sp>
      <p:sp>
        <p:nvSpPr>
          <p:cNvPr id="255" name="Google Shape;25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endParaRPr/>
          </a:p>
        </p:txBody>
      </p:sp>
      <p:sp>
        <p:nvSpPr>
          <p:cNvPr id="256" name="Google Shape;256;p27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TLP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multiprocesador</a:t>
            </a:r>
            <a:endParaRPr/>
          </a:p>
        </p:txBody>
      </p:sp>
      <p:sp>
        <p:nvSpPr>
          <p:cNvPr id="262" name="Google Shape;262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s" sz="1600"/>
              <a:t>Extensión de un modelo ILP</a:t>
            </a:r>
            <a:r>
              <a:rPr lang="es" sz="1600"/>
              <a:t> (se replica una </a:t>
            </a:r>
            <a:r>
              <a:rPr lang="es"/>
              <a:t>arquitectura ILP </a:t>
            </a:r>
            <a:r>
              <a:rPr i="1" lang="es"/>
              <a:t>n</a:t>
            </a:r>
            <a:r>
              <a:rPr lang="es"/>
              <a:t> veces</a:t>
            </a:r>
            <a:r>
              <a:rPr lang="es" sz="1600"/>
              <a:t>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Un ejemplo sencillo es un </a:t>
            </a:r>
            <a:r>
              <a:rPr b="1" lang="es"/>
              <a:t>multiprocesador simétrico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s"/>
              <a:t>A pesar de ser multihilo, cada procesador tiene la </a:t>
            </a:r>
            <a:r>
              <a:rPr b="1" lang="es"/>
              <a:t>desventaja de los ILP</a:t>
            </a:r>
            <a:endParaRPr b="1"/>
          </a:p>
        </p:txBody>
      </p:sp>
      <p:sp>
        <p:nvSpPr>
          <p:cNvPr id="263" name="Google Shape;263;p28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TLP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multihilo (</a:t>
            </a:r>
            <a:r>
              <a:rPr i="1" lang="es"/>
              <a:t>s</a:t>
            </a:r>
            <a:r>
              <a:rPr i="1" lang="es"/>
              <a:t>uper-threading</a:t>
            </a:r>
            <a:r>
              <a:rPr lang="es"/>
              <a:t>)</a:t>
            </a:r>
            <a:endParaRPr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Se modifica el </a:t>
            </a:r>
            <a:r>
              <a:rPr b="1" i="1" lang="es"/>
              <a:t>pipeline</a:t>
            </a:r>
            <a:r>
              <a:rPr lang="es"/>
              <a:t> para considerar el concepto de hilo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s"/>
              <a:t>El </a:t>
            </a:r>
            <a:r>
              <a:rPr b="1" i="1" lang="es"/>
              <a:t>planificador</a:t>
            </a:r>
            <a:r>
              <a:rPr lang="es"/>
              <a:t> es el encargado de escoger qué instrucción y de qué hilo empezará en el próximo ciclo. </a:t>
            </a:r>
            <a:endParaRPr/>
          </a:p>
        </p:txBody>
      </p:sp>
      <p:sp>
        <p:nvSpPr>
          <p:cNvPr id="270" name="Google Shape;270;p29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TLP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729450" y="1318650"/>
            <a:ext cx="51366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con SMT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</a:t>
            </a:r>
            <a:r>
              <a:rPr i="1" lang="es"/>
              <a:t>simultaneous multithreading</a:t>
            </a:r>
            <a:r>
              <a:rPr lang="es"/>
              <a:t>)</a:t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727650" y="25146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Llevan la arquitectura multihilo al siguiente nivel, permitiendo que instrucciones de diferentes hilos se ejecuten paralelamente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Aumenta el aprovechamiento de los recursos, pero aumenta la complejidad de la lógica, haciendo que los sistemas con SMT utilicen pocos hilos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s"/>
              <a:t>Ejemplo: HyperThreading de Intel</a:t>
            </a:r>
            <a:endParaRPr/>
          </a:p>
        </p:txBody>
      </p:sp>
      <p:sp>
        <p:nvSpPr>
          <p:cNvPr id="277" name="Google Shape;277;p30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TLP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729450" y="1318650"/>
            <a:ext cx="54981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multinúcleo ó CMP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</a:t>
            </a:r>
            <a:r>
              <a:rPr i="1" lang="es"/>
              <a:t>chip-multiprocessor</a:t>
            </a:r>
            <a:r>
              <a:rPr lang="es"/>
              <a:t>)</a:t>
            </a:r>
            <a:endParaRPr/>
          </a:p>
        </p:txBody>
      </p:sp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727650" y="23978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Son similares a las multiprocesador, pero a una escala más pequeña. Se componen de </a:t>
            </a:r>
            <a:r>
              <a:rPr b="1" i="1" lang="es"/>
              <a:t>m</a:t>
            </a:r>
            <a:r>
              <a:rPr b="1" lang="es"/>
              <a:t> núcleos que comparten memoria</a:t>
            </a:r>
            <a:r>
              <a:rPr lang="es"/>
              <a:t> y los niveles más altos de caché.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s"/>
              <a:t>No confundir CMP y </a:t>
            </a:r>
            <a:r>
              <a:rPr b="1" lang="es"/>
              <a:t>SMP</a:t>
            </a:r>
            <a:endParaRPr b="1"/>
          </a:p>
        </p:txBody>
      </p:sp>
      <p:sp>
        <p:nvSpPr>
          <p:cNvPr id="284" name="Google Shape;284;p31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TLP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 b="0" l="0" r="0" t="4807"/>
          <a:stretch/>
        </p:blipFill>
        <p:spPr>
          <a:xfrm>
            <a:off x="1162525" y="232613"/>
            <a:ext cx="6818951" cy="467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3"/>
          <p:cNvPicPr preferRelativeResize="0"/>
          <p:nvPr/>
        </p:nvPicPr>
        <p:blipFill rotWithShape="1">
          <a:blip r:embed="rId3">
            <a:alphaModFix/>
          </a:blip>
          <a:srcRect b="31662" l="0" r="0" t="11748"/>
          <a:stretch/>
        </p:blipFill>
        <p:spPr>
          <a:xfrm>
            <a:off x="0" y="489025"/>
            <a:ext cx="9144003" cy="465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>
            <p:ph type="title"/>
          </p:nvPr>
        </p:nvSpPr>
        <p:spPr>
          <a:xfrm>
            <a:off x="516925" y="2044525"/>
            <a:ext cx="6475800" cy="23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multihilo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(super-threading)</a:t>
            </a:r>
            <a:endParaRPr/>
          </a:p>
        </p:txBody>
      </p:sp>
      <p:sp>
        <p:nvSpPr>
          <p:cNvPr id="296" name="Google Shape;296;p33"/>
          <p:cNvSpPr txBox="1"/>
          <p:nvPr>
            <p:ph idx="4294967295" type="title"/>
          </p:nvPr>
        </p:nvSpPr>
        <p:spPr>
          <a:xfrm>
            <a:off x="122125" y="53125"/>
            <a:ext cx="45432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1"/>
                </a:solidFill>
              </a:rPr>
              <a:t>Ejecución multihilo en procesadores multinúcleo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Super-Threading</a:t>
            </a:r>
            <a:endParaRPr/>
          </a:p>
        </p:txBody>
      </p:sp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Si bien varios hilos comparten los recursos del procesador, en una etapa en un instante concreto solo hay instrucciones de un único hilo.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Esta compartición puede ser de dos formas: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s"/>
              <a:t>Compartición </a:t>
            </a:r>
            <a:r>
              <a:rPr b="1" lang="es"/>
              <a:t>fina</a:t>
            </a:r>
            <a:endParaRPr b="1"/>
          </a:p>
          <a:p>
            <a:pPr indent="-330200" lvl="1" marL="914400" rtl="0" algn="l">
              <a:spcBef>
                <a:spcPts val="1600"/>
              </a:spcBef>
              <a:spcAft>
                <a:spcPts val="1600"/>
              </a:spcAft>
              <a:buSzPts val="1600"/>
              <a:buChar char="○"/>
            </a:pPr>
            <a:r>
              <a:rPr lang="es"/>
              <a:t>Compartición </a:t>
            </a:r>
            <a:r>
              <a:rPr b="1" lang="es"/>
              <a:t>gruesa</a:t>
            </a:r>
            <a:endParaRPr b="1"/>
          </a:p>
        </p:txBody>
      </p:sp>
      <p:sp>
        <p:nvSpPr>
          <p:cNvPr id="303" name="Google Shape;303;p34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</a:t>
            </a:r>
            <a:r>
              <a:rPr lang="es"/>
              <a:t>multihilo</a:t>
            </a:r>
            <a:r>
              <a:rPr lang="es"/>
              <a:t> (</a:t>
            </a:r>
            <a:r>
              <a:rPr i="1" lang="es"/>
              <a:t>super-threading</a:t>
            </a:r>
            <a:r>
              <a:rPr lang="es"/>
              <a:t>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Compartición fina</a:t>
            </a:r>
            <a:endParaRPr/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El procesador cambia de hilo en cada ciclo (normalmente mediante </a:t>
            </a:r>
            <a:r>
              <a:rPr i="1" lang="es"/>
              <a:t>round robin</a:t>
            </a:r>
            <a:r>
              <a:rPr lang="es"/>
              <a:t>, o turno rotatorio, y en caso de encontrar un hilo bloqueado se salta)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El procesador debe ser capaz de hacer un cambio de hilo por ciclo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s"/>
              <a:t>Amortigua bloqueos pero reduce el rendimiento individual de cada hilo</a:t>
            </a:r>
            <a:endParaRPr/>
          </a:p>
        </p:txBody>
      </p:sp>
      <p:sp>
        <p:nvSpPr>
          <p:cNvPr id="310" name="Google Shape;310;p35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multihilo (</a:t>
            </a:r>
            <a:r>
              <a:rPr i="1" lang="es"/>
              <a:t>super-threading</a:t>
            </a:r>
            <a:r>
              <a:rPr lang="es"/>
              <a:t>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multihilo (</a:t>
            </a:r>
            <a:r>
              <a:rPr i="1" lang="es"/>
              <a:t>super-threading</a:t>
            </a:r>
            <a:r>
              <a:rPr lang="es"/>
              <a:t>)</a:t>
            </a:r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900" y="596450"/>
            <a:ext cx="7490198" cy="446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/>
        </p:nvSpPr>
        <p:spPr>
          <a:xfrm>
            <a:off x="1304475" y="1907263"/>
            <a:ext cx="52611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aleway"/>
              <a:buChar char="●"/>
            </a:pPr>
            <a:r>
              <a:rPr b="1" lang="e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aleway"/>
              <a:buChar char="●"/>
            </a:pPr>
            <a:r>
              <a:rPr b="1" lang="es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Conceptos previos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</a:pPr>
            <a:r>
              <a:rPr b="1" lang="es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Procesos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</a:pPr>
            <a:r>
              <a:rPr b="1" lang="es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Multiprogramación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</a:pPr>
            <a:r>
              <a:rPr b="1" lang="es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ILP vs TLP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</a:pPr>
            <a:r>
              <a:rPr b="1" lang="es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Procesadores Multinúcleo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304475" y="1121538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Índice</a:t>
            </a:r>
            <a:endParaRPr b="1" sz="3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4751225" y="1907263"/>
            <a:ext cx="33762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aleway"/>
              <a:buChar char="●"/>
            </a:pPr>
            <a:r>
              <a:rPr b="1" lang="e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Arquitecturas TLP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aleway"/>
              <a:buChar char="○"/>
            </a:pPr>
            <a:r>
              <a:rPr b="1" lang="e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Arquitectura multihilo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aleway"/>
              <a:buChar char="○"/>
            </a:pPr>
            <a:r>
              <a:rPr b="1" lang="e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Arquitectura SMT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aleway"/>
              <a:buChar char="○"/>
            </a:pPr>
            <a:r>
              <a:rPr b="1" lang="e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Arquitectura multinúcleo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Compartición gruesa</a:t>
            </a:r>
            <a:endParaRPr/>
          </a:p>
        </p:txBody>
      </p:sp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729450" y="2078875"/>
            <a:ext cx="7688700" cy="25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El procesador sólo cambia de hilo en caso de bloqueos de larga duración o fin de la ejecución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De esta forma no se reduce el rendimiento de hilos individuales, pero no se obtiene rendimiento cuando los bloqueos son más cortos (por ejemplo en caso de dependencias)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s"/>
              <a:t>Ejemplo:  IBM AS/400</a:t>
            </a:r>
            <a:endParaRPr/>
          </a:p>
        </p:txBody>
      </p:sp>
      <p:sp>
        <p:nvSpPr>
          <p:cNvPr id="323" name="Google Shape;323;p37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multihilo (</a:t>
            </a:r>
            <a:r>
              <a:rPr i="1" lang="es"/>
              <a:t>super-threading</a:t>
            </a:r>
            <a:r>
              <a:rPr lang="es"/>
              <a:t>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8"/>
          <p:cNvPicPr preferRelativeResize="0"/>
          <p:nvPr/>
        </p:nvPicPr>
        <p:blipFill rotWithShape="1">
          <a:blip r:embed="rId3">
            <a:alphaModFix/>
          </a:blip>
          <a:srcRect b="0" l="0" r="0" t="16212"/>
          <a:stretch/>
        </p:blipFill>
        <p:spPr>
          <a:xfrm>
            <a:off x="0" y="489025"/>
            <a:ext cx="9144000" cy="46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>
            <p:ph type="title"/>
          </p:nvPr>
        </p:nvSpPr>
        <p:spPr>
          <a:xfrm>
            <a:off x="350700" y="2395225"/>
            <a:ext cx="8597100" cy="17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SMT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/>
              <a:t>(</a:t>
            </a:r>
            <a:r>
              <a:rPr i="1" lang="es" sz="4200"/>
              <a:t>simultaneous multithreading</a:t>
            </a:r>
            <a:r>
              <a:rPr lang="es" sz="4200"/>
              <a:t>)</a:t>
            </a:r>
            <a:endParaRPr sz="4200"/>
          </a:p>
        </p:txBody>
      </p:sp>
      <p:sp>
        <p:nvSpPr>
          <p:cNvPr id="330" name="Google Shape;330;p38"/>
          <p:cNvSpPr txBox="1"/>
          <p:nvPr>
            <p:ph idx="4294967295" type="title"/>
          </p:nvPr>
        </p:nvSpPr>
        <p:spPr>
          <a:xfrm>
            <a:off x="122125" y="53125"/>
            <a:ext cx="45432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1"/>
                </a:solidFill>
              </a:rPr>
              <a:t>Ejecución multihilo en procesadores multinúcleo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SMT (</a:t>
            </a:r>
            <a:r>
              <a:rPr i="1" lang="es"/>
              <a:t>simultaneous multithreading</a:t>
            </a:r>
            <a:r>
              <a:rPr lang="es"/>
              <a:t>)</a:t>
            </a:r>
            <a:endParaRPr/>
          </a:p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729450" y="2078875"/>
            <a:ext cx="7688700" cy="25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Ahora la compartición es tanto </a:t>
            </a:r>
            <a:r>
              <a:rPr b="1" lang="es"/>
              <a:t>horizontal</a:t>
            </a:r>
            <a:r>
              <a:rPr lang="es"/>
              <a:t> (puede haber instrucciones de distintos hilos en distintas etapas del </a:t>
            </a:r>
            <a:r>
              <a:rPr i="1" lang="es"/>
              <a:t>pipeline</a:t>
            </a:r>
            <a:r>
              <a:rPr lang="es"/>
              <a:t>), como </a:t>
            </a:r>
            <a:r>
              <a:rPr b="1" lang="es"/>
              <a:t>vertical</a:t>
            </a:r>
            <a:r>
              <a:rPr lang="es"/>
              <a:t> (instrucciones de distintos hilos en la misma etapa)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Amortigua los bloqueos y no reduce el rendimiento de hilos individuales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s"/>
              <a:t>Mejora la utilización de los recursos del procesador y por tanto la eficiencia</a:t>
            </a:r>
            <a:endParaRPr/>
          </a:p>
        </p:txBody>
      </p:sp>
      <p:sp>
        <p:nvSpPr>
          <p:cNvPr id="337" name="Google Shape;337;p39"/>
          <p:cNvSpPr txBox="1"/>
          <p:nvPr>
            <p:ph idx="2" type="title"/>
          </p:nvPr>
        </p:nvSpPr>
        <p:spPr>
          <a:xfrm>
            <a:off x="69000" y="16325"/>
            <a:ext cx="477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SMT (</a:t>
            </a:r>
            <a:r>
              <a:rPr i="1" lang="es"/>
              <a:t>simultaneous multithreading</a:t>
            </a:r>
            <a:r>
              <a:rPr lang="es"/>
              <a:t>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 de diseño</a:t>
            </a:r>
            <a:endParaRPr/>
          </a:p>
        </p:txBody>
      </p:sp>
      <p:sp>
        <p:nvSpPr>
          <p:cNvPr id="343" name="Google Shape;343;p40"/>
          <p:cNvSpPr txBox="1"/>
          <p:nvPr>
            <p:ph idx="1" type="body"/>
          </p:nvPr>
        </p:nvSpPr>
        <p:spPr>
          <a:xfrm>
            <a:off x="729450" y="2078875"/>
            <a:ext cx="7688700" cy="25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El diseño de las etapas es similar a un superescalar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Existirán estructuras replicadas (PC, tablas de página…)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Por seguridad, un hilo no puede ver a otro hilo, con tal de no afectarse el uno al otro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0"/>
          <p:cNvSpPr txBox="1"/>
          <p:nvPr>
            <p:ph idx="2" type="title"/>
          </p:nvPr>
        </p:nvSpPr>
        <p:spPr>
          <a:xfrm>
            <a:off x="69000" y="16325"/>
            <a:ext cx="477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SMT (</a:t>
            </a:r>
            <a:r>
              <a:rPr i="1" lang="es"/>
              <a:t>simultaneous multithreading</a:t>
            </a:r>
            <a:r>
              <a:rPr lang="es"/>
              <a:t>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Renombramiento de registros</a:t>
            </a:r>
            <a:endParaRPr/>
          </a:p>
        </p:txBody>
      </p:sp>
      <p:grpSp>
        <p:nvGrpSpPr>
          <p:cNvPr id="350" name="Google Shape;350;p41"/>
          <p:cNvGrpSpPr/>
          <p:nvPr/>
        </p:nvGrpSpPr>
        <p:grpSpPr>
          <a:xfrm>
            <a:off x="1416250" y="2229400"/>
            <a:ext cx="6311501" cy="2715550"/>
            <a:chOff x="1402775" y="2282550"/>
            <a:chExt cx="6311501" cy="2715550"/>
          </a:xfrm>
        </p:grpSpPr>
        <p:pic>
          <p:nvPicPr>
            <p:cNvPr id="351" name="Google Shape;351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76375" y="2282550"/>
              <a:ext cx="6191250" cy="194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2775" y="4112950"/>
              <a:ext cx="6311501" cy="885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" name="Google Shape;353;p41"/>
          <p:cNvSpPr txBox="1"/>
          <p:nvPr>
            <p:ph idx="2" type="title"/>
          </p:nvPr>
        </p:nvSpPr>
        <p:spPr>
          <a:xfrm>
            <a:off x="69000" y="16325"/>
            <a:ext cx="477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SMT (</a:t>
            </a:r>
            <a:r>
              <a:rPr i="1" lang="es"/>
              <a:t>simultaneous multithreading</a:t>
            </a:r>
            <a:r>
              <a:rPr lang="es"/>
              <a:t>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00" y="152400"/>
            <a:ext cx="78340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HyperThreading Pipeline</a:t>
            </a:r>
            <a:endParaRPr/>
          </a:p>
        </p:txBody>
      </p:sp>
      <p:pic>
        <p:nvPicPr>
          <p:cNvPr id="364" name="Google Shape;364;p43"/>
          <p:cNvPicPr preferRelativeResize="0"/>
          <p:nvPr/>
        </p:nvPicPr>
        <p:blipFill rotWithShape="1">
          <a:blip r:embed="rId3">
            <a:alphaModFix/>
          </a:blip>
          <a:srcRect b="2666" l="0" r="0" t="0"/>
          <a:stretch/>
        </p:blipFill>
        <p:spPr>
          <a:xfrm>
            <a:off x="723300" y="392125"/>
            <a:ext cx="7697400" cy="37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5" y="607505"/>
            <a:ext cx="8269949" cy="392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3100"/>
            <a:ext cx="9144001" cy="47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>
            <p:ph type="title"/>
          </p:nvPr>
        </p:nvSpPr>
        <p:spPr>
          <a:xfrm>
            <a:off x="697575" y="2395225"/>
            <a:ext cx="6762600" cy="17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multinúcleo</a:t>
            </a:r>
            <a:endParaRPr/>
          </a:p>
        </p:txBody>
      </p:sp>
      <p:sp>
        <p:nvSpPr>
          <p:cNvPr id="376" name="Google Shape;376;p45"/>
          <p:cNvSpPr txBox="1"/>
          <p:nvPr>
            <p:ph idx="4294967295" type="title"/>
          </p:nvPr>
        </p:nvSpPr>
        <p:spPr>
          <a:xfrm>
            <a:off x="122125" y="53125"/>
            <a:ext cx="45432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1"/>
                </a:solidFill>
              </a:rPr>
              <a:t>Ejecución multihilo en procesadores multinúcleo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Limitaciones del SMT y super-threading</a:t>
            </a:r>
            <a:endParaRPr/>
          </a:p>
        </p:txBody>
      </p:sp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Problemas de escalabilidad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Consumo energético y área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s"/>
              <a:t>Problemas</a:t>
            </a:r>
            <a:r>
              <a:rPr lang="es"/>
              <a:t> de producción (dificultad de crear variaciones para abordar los </a:t>
            </a:r>
            <a:r>
              <a:rPr lang="es"/>
              <a:t>distintos</a:t>
            </a:r>
            <a:r>
              <a:rPr lang="es"/>
              <a:t> ámbitos de uso)</a:t>
            </a:r>
            <a:endParaRPr/>
          </a:p>
        </p:txBody>
      </p:sp>
      <p:sp>
        <p:nvSpPr>
          <p:cNvPr id="383" name="Google Shape;383;p46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multinúcleo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-29789" l="0" r="0" t="29789"/>
          <a:stretch/>
        </p:blipFill>
        <p:spPr>
          <a:xfrm>
            <a:off x="0" y="488850"/>
            <a:ext cx="9143999" cy="663645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>
            <p:ph type="title"/>
          </p:nvPr>
        </p:nvSpPr>
        <p:spPr>
          <a:xfrm>
            <a:off x="931375" y="2377750"/>
            <a:ext cx="58875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previos</a:t>
            </a:r>
            <a:endParaRPr/>
          </a:p>
        </p:txBody>
      </p:sp>
      <p:sp>
        <p:nvSpPr>
          <p:cNvPr id="184" name="Google Shape;184;p20"/>
          <p:cNvSpPr txBox="1"/>
          <p:nvPr>
            <p:ph idx="4294967295" type="title"/>
          </p:nvPr>
        </p:nvSpPr>
        <p:spPr>
          <a:xfrm>
            <a:off x="122125" y="53125"/>
            <a:ext cx="45432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1"/>
                </a:solidFill>
              </a:rPr>
              <a:t>Ejecución multihilo en procesadores multinúcleo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multinúcleo</a:t>
            </a:r>
            <a:endParaRPr/>
          </a:p>
        </p:txBody>
      </p:sp>
      <p:sp>
        <p:nvSpPr>
          <p:cNvPr id="389" name="Google Shape;389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Si consideramos las estructuras antes vistas como un conjunto de </a:t>
            </a:r>
            <a:r>
              <a:rPr i="1" lang="es"/>
              <a:t>n</a:t>
            </a:r>
            <a:r>
              <a:rPr lang="es"/>
              <a:t> hilos con una jerarquía de memorias caché, un procesador multinúcleo sería una generalización de </a:t>
            </a:r>
            <a:r>
              <a:rPr i="1" lang="es"/>
              <a:t>m</a:t>
            </a:r>
            <a:r>
              <a:rPr lang="es"/>
              <a:t> de esas estructuras denominadas núcleos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s"/>
              <a:t>La diferencia respecto a superescalares radica en que los núcleos no disponen de su propia udad. de memoria o E/S</a:t>
            </a:r>
            <a:endParaRPr/>
          </a:p>
        </p:txBody>
      </p:sp>
      <p:sp>
        <p:nvSpPr>
          <p:cNvPr id="390" name="Google Shape;390;p47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multinúcleo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/>
          <p:nvPr/>
        </p:nvSpPr>
        <p:spPr>
          <a:xfrm>
            <a:off x="6901795" y="4120304"/>
            <a:ext cx="1318500" cy="68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Núcleo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48"/>
          <p:cNvPicPr preferRelativeResize="0"/>
          <p:nvPr/>
        </p:nvPicPr>
        <p:blipFill rotWithShape="1">
          <a:blip r:embed="rId3">
            <a:alphaModFix/>
          </a:blip>
          <a:srcRect b="2666" l="0" r="0" t="0"/>
          <a:stretch/>
        </p:blipFill>
        <p:spPr>
          <a:xfrm>
            <a:off x="1097363" y="742800"/>
            <a:ext cx="5103026" cy="246655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/>
          <p:nvPr/>
        </p:nvSpPr>
        <p:spPr>
          <a:xfrm>
            <a:off x="2123220" y="3018079"/>
            <a:ext cx="1318500" cy="68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Caché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8"/>
          <p:cNvSpPr/>
          <p:nvPr/>
        </p:nvSpPr>
        <p:spPr>
          <a:xfrm>
            <a:off x="923713" y="616350"/>
            <a:ext cx="5276700" cy="316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9" name="Google Shape;399;p48"/>
          <p:cNvCxnSpPr>
            <a:endCxn id="395" idx="0"/>
          </p:cNvCxnSpPr>
          <p:nvPr/>
        </p:nvCxnSpPr>
        <p:spPr>
          <a:xfrm>
            <a:off x="6162745" y="924404"/>
            <a:ext cx="1398300" cy="31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8"/>
          <p:cNvCxnSpPr>
            <a:endCxn id="395" idx="1"/>
          </p:cNvCxnSpPr>
          <p:nvPr/>
        </p:nvCxnSpPr>
        <p:spPr>
          <a:xfrm>
            <a:off x="1327495" y="3783254"/>
            <a:ext cx="5574300" cy="6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9"/>
          <p:cNvGrpSpPr/>
          <p:nvPr/>
        </p:nvGrpSpPr>
        <p:grpSpPr>
          <a:xfrm>
            <a:off x="1599683" y="715054"/>
            <a:ext cx="5944632" cy="3713400"/>
            <a:chOff x="2044950" y="2072300"/>
            <a:chExt cx="5054100" cy="2629142"/>
          </a:xfrm>
        </p:grpSpPr>
        <p:sp>
          <p:nvSpPr>
            <p:cNvPr id="406" name="Google Shape;406;p49"/>
            <p:cNvSpPr/>
            <p:nvPr/>
          </p:nvSpPr>
          <p:spPr>
            <a:xfrm>
              <a:off x="2044950" y="2072300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7" name="Google Shape;407;p49"/>
            <p:cNvSpPr/>
            <p:nvPr/>
          </p:nvSpPr>
          <p:spPr>
            <a:xfrm>
              <a:off x="3355883" y="2072300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8" name="Google Shape;408;p49"/>
            <p:cNvSpPr/>
            <p:nvPr/>
          </p:nvSpPr>
          <p:spPr>
            <a:xfrm>
              <a:off x="4666815" y="2072300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…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9" name="Google Shape;409;p49"/>
            <p:cNvSpPr/>
            <p:nvPr/>
          </p:nvSpPr>
          <p:spPr>
            <a:xfrm>
              <a:off x="5977748" y="2072300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0" name="Google Shape;410;p49"/>
            <p:cNvSpPr/>
            <p:nvPr/>
          </p:nvSpPr>
          <p:spPr>
            <a:xfrm>
              <a:off x="2044950" y="287389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Caché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1" name="Google Shape;411;p49"/>
            <p:cNvSpPr/>
            <p:nvPr/>
          </p:nvSpPr>
          <p:spPr>
            <a:xfrm>
              <a:off x="3355883" y="287389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Caché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2" name="Google Shape;412;p49"/>
            <p:cNvSpPr/>
            <p:nvPr/>
          </p:nvSpPr>
          <p:spPr>
            <a:xfrm>
              <a:off x="4666815" y="287389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…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5977748" y="287389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Caché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14" name="Google Shape;414;p49"/>
            <p:cNvCxnSpPr>
              <a:stCxn id="406" idx="2"/>
              <a:endCxn id="410" idx="0"/>
            </p:cNvCxnSpPr>
            <p:nvPr/>
          </p:nvCxnSpPr>
          <p:spPr>
            <a:xfrm>
              <a:off x="2605500" y="2558000"/>
              <a:ext cx="0" cy="315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5" name="Google Shape;415;p49"/>
            <p:cNvCxnSpPr>
              <a:stCxn id="407" idx="2"/>
              <a:endCxn id="411" idx="0"/>
            </p:cNvCxnSpPr>
            <p:nvPr/>
          </p:nvCxnSpPr>
          <p:spPr>
            <a:xfrm>
              <a:off x="3916433" y="2558000"/>
              <a:ext cx="0" cy="315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6" name="Google Shape;416;p49"/>
            <p:cNvCxnSpPr>
              <a:stCxn id="408" idx="2"/>
              <a:endCxn id="412" idx="0"/>
            </p:cNvCxnSpPr>
            <p:nvPr/>
          </p:nvCxnSpPr>
          <p:spPr>
            <a:xfrm>
              <a:off x="5227365" y="2558000"/>
              <a:ext cx="0" cy="315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7" name="Google Shape;417;p49"/>
            <p:cNvCxnSpPr>
              <a:stCxn id="409" idx="2"/>
              <a:endCxn id="413" idx="0"/>
            </p:cNvCxnSpPr>
            <p:nvPr/>
          </p:nvCxnSpPr>
          <p:spPr>
            <a:xfrm>
              <a:off x="6538298" y="2558000"/>
              <a:ext cx="0" cy="315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8" name="Google Shape;418;p49"/>
            <p:cNvSpPr/>
            <p:nvPr/>
          </p:nvSpPr>
          <p:spPr>
            <a:xfrm>
              <a:off x="2044950" y="3579095"/>
              <a:ext cx="5054100" cy="3786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BUS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2795302" y="421574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Memoria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0" name="Google Shape;420;p49"/>
            <p:cNvSpPr/>
            <p:nvPr/>
          </p:nvSpPr>
          <p:spPr>
            <a:xfrm>
              <a:off x="5227405" y="421574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E/S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21" name="Google Shape;421;p49"/>
            <p:cNvCxnSpPr>
              <a:stCxn id="419" idx="0"/>
            </p:cNvCxnSpPr>
            <p:nvPr/>
          </p:nvCxnSpPr>
          <p:spPr>
            <a:xfrm flipH="1" rot="10800000">
              <a:off x="3355852" y="3879442"/>
              <a:ext cx="3600" cy="336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2" name="Google Shape;422;p49"/>
            <p:cNvCxnSpPr>
              <a:stCxn id="410" idx="2"/>
            </p:cNvCxnSpPr>
            <p:nvPr/>
          </p:nvCxnSpPr>
          <p:spPr>
            <a:xfrm>
              <a:off x="2605500" y="3359592"/>
              <a:ext cx="5700" cy="28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3" name="Google Shape;423;p49"/>
            <p:cNvCxnSpPr>
              <a:stCxn id="411" idx="2"/>
            </p:cNvCxnSpPr>
            <p:nvPr/>
          </p:nvCxnSpPr>
          <p:spPr>
            <a:xfrm>
              <a:off x="3916433" y="3359592"/>
              <a:ext cx="2700" cy="28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4" name="Google Shape;424;p49"/>
            <p:cNvCxnSpPr>
              <a:stCxn id="420" idx="0"/>
            </p:cNvCxnSpPr>
            <p:nvPr/>
          </p:nvCxnSpPr>
          <p:spPr>
            <a:xfrm flipH="1" rot="10800000">
              <a:off x="5787955" y="3879442"/>
              <a:ext cx="1800" cy="336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5" name="Google Shape;425;p49"/>
            <p:cNvCxnSpPr>
              <a:stCxn id="412" idx="2"/>
            </p:cNvCxnSpPr>
            <p:nvPr/>
          </p:nvCxnSpPr>
          <p:spPr>
            <a:xfrm flipH="1">
              <a:off x="5227065" y="3359592"/>
              <a:ext cx="300" cy="28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6" name="Google Shape;426;p49"/>
            <p:cNvCxnSpPr>
              <a:stCxn id="413" idx="2"/>
            </p:cNvCxnSpPr>
            <p:nvPr/>
          </p:nvCxnSpPr>
          <p:spPr>
            <a:xfrm flipH="1">
              <a:off x="6535598" y="3359592"/>
              <a:ext cx="2700" cy="28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 de diseño</a:t>
            </a:r>
            <a:endParaRPr/>
          </a:p>
        </p:txBody>
      </p:sp>
      <p:sp>
        <p:nvSpPr>
          <p:cNvPr id="432" name="Google Shape;432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Topologías</a:t>
            </a:r>
            <a:r>
              <a:rPr lang="es" sz="2200"/>
              <a:t> de interconexión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1600"/>
              </a:spcAft>
              <a:buSzPts val="2200"/>
              <a:buChar char="●"/>
            </a:pPr>
            <a:r>
              <a:rPr lang="es" sz="2200"/>
              <a:t>Protocolos de coherencia</a:t>
            </a:r>
            <a:endParaRPr sz="2200"/>
          </a:p>
        </p:txBody>
      </p:sp>
      <p:sp>
        <p:nvSpPr>
          <p:cNvPr id="433" name="Google Shape;433;p50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multinúcleo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>
            <p:ph type="title"/>
          </p:nvPr>
        </p:nvSpPr>
        <p:spPr>
          <a:xfrm>
            <a:off x="108400" y="75450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multinúcleo</a:t>
            </a:r>
            <a:endParaRPr/>
          </a:p>
        </p:txBody>
      </p:sp>
      <p:sp>
        <p:nvSpPr>
          <p:cNvPr id="439" name="Google Shape;439;p51"/>
          <p:cNvSpPr txBox="1"/>
          <p:nvPr>
            <p:ph idx="4294967295" type="title"/>
          </p:nvPr>
        </p:nvSpPr>
        <p:spPr>
          <a:xfrm>
            <a:off x="474400" y="61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Topologías de interconexión</a:t>
            </a:r>
            <a:endParaRPr/>
          </a:p>
        </p:txBody>
      </p:sp>
      <p:grpSp>
        <p:nvGrpSpPr>
          <p:cNvPr id="440" name="Google Shape;440;p51"/>
          <p:cNvGrpSpPr/>
          <p:nvPr/>
        </p:nvGrpSpPr>
        <p:grpSpPr>
          <a:xfrm>
            <a:off x="373762" y="1402717"/>
            <a:ext cx="3686692" cy="1349693"/>
            <a:chOff x="373762" y="1402717"/>
            <a:chExt cx="3686692" cy="1349693"/>
          </a:xfrm>
        </p:grpSpPr>
        <p:sp>
          <p:nvSpPr>
            <p:cNvPr id="441" name="Google Shape;441;p51"/>
            <p:cNvSpPr/>
            <p:nvPr/>
          </p:nvSpPr>
          <p:spPr>
            <a:xfrm>
              <a:off x="373762" y="1402717"/>
              <a:ext cx="817771" cy="354758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2" name="Google Shape;442;p51"/>
            <p:cNvSpPr/>
            <p:nvPr/>
          </p:nvSpPr>
          <p:spPr>
            <a:xfrm>
              <a:off x="1330004" y="1402717"/>
              <a:ext cx="817771" cy="354758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3" name="Google Shape;443;p51"/>
            <p:cNvSpPr/>
            <p:nvPr/>
          </p:nvSpPr>
          <p:spPr>
            <a:xfrm>
              <a:off x="2286246" y="1402717"/>
              <a:ext cx="817771" cy="354758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…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4" name="Google Shape;444;p51"/>
            <p:cNvSpPr/>
            <p:nvPr/>
          </p:nvSpPr>
          <p:spPr>
            <a:xfrm>
              <a:off x="3242488" y="1402717"/>
              <a:ext cx="817771" cy="354758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45" name="Google Shape;445;p51"/>
            <p:cNvCxnSpPr>
              <a:stCxn id="441" idx="2"/>
              <a:endCxn id="446" idx="0"/>
            </p:cNvCxnSpPr>
            <p:nvPr/>
          </p:nvCxnSpPr>
          <p:spPr>
            <a:xfrm>
              <a:off x="782647" y="1757475"/>
              <a:ext cx="0" cy="22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7" name="Google Shape;447;p51"/>
            <p:cNvCxnSpPr>
              <a:stCxn id="442" idx="2"/>
              <a:endCxn id="448" idx="0"/>
            </p:cNvCxnSpPr>
            <p:nvPr/>
          </p:nvCxnSpPr>
          <p:spPr>
            <a:xfrm>
              <a:off x="1738890" y="1757475"/>
              <a:ext cx="0" cy="22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9" name="Google Shape;449;p51"/>
            <p:cNvCxnSpPr>
              <a:stCxn id="443" idx="2"/>
              <a:endCxn id="450" idx="0"/>
            </p:cNvCxnSpPr>
            <p:nvPr/>
          </p:nvCxnSpPr>
          <p:spPr>
            <a:xfrm>
              <a:off x="2695132" y="1757475"/>
              <a:ext cx="0" cy="22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1" name="Google Shape;451;p51"/>
            <p:cNvCxnSpPr>
              <a:stCxn id="444" idx="2"/>
              <a:endCxn id="452" idx="0"/>
            </p:cNvCxnSpPr>
            <p:nvPr/>
          </p:nvCxnSpPr>
          <p:spPr>
            <a:xfrm>
              <a:off x="3651374" y="1757475"/>
              <a:ext cx="0" cy="22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3" name="Google Shape;453;p51"/>
            <p:cNvSpPr/>
            <p:nvPr/>
          </p:nvSpPr>
          <p:spPr>
            <a:xfrm>
              <a:off x="373762" y="1932589"/>
              <a:ext cx="3686692" cy="276537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Lato"/>
                  <a:ea typeface="Lato"/>
                  <a:cs typeface="Lato"/>
                  <a:sym typeface="Lato"/>
                </a:rPr>
                <a:t>BUS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4" name="Google Shape;454;p51"/>
            <p:cNvSpPr/>
            <p:nvPr/>
          </p:nvSpPr>
          <p:spPr>
            <a:xfrm>
              <a:off x="921096" y="2397599"/>
              <a:ext cx="817895" cy="35481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Memoria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5" name="Google Shape;455;p51"/>
            <p:cNvSpPr/>
            <p:nvPr/>
          </p:nvSpPr>
          <p:spPr>
            <a:xfrm>
              <a:off x="2147786" y="2397599"/>
              <a:ext cx="817895" cy="35481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L3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56" name="Google Shape;456;p51"/>
            <p:cNvCxnSpPr>
              <a:stCxn id="454" idx="0"/>
            </p:cNvCxnSpPr>
            <p:nvPr/>
          </p:nvCxnSpPr>
          <p:spPr>
            <a:xfrm flipH="1" rot="10800000">
              <a:off x="1330043" y="2151899"/>
              <a:ext cx="2700" cy="245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7" name="Google Shape;457;p51"/>
            <p:cNvCxnSpPr>
              <a:stCxn id="455" idx="0"/>
            </p:cNvCxnSpPr>
            <p:nvPr/>
          </p:nvCxnSpPr>
          <p:spPr>
            <a:xfrm flipH="1" rot="10800000">
              <a:off x="2556733" y="2151899"/>
              <a:ext cx="1200" cy="245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8" name="Google Shape;458;p51"/>
            <p:cNvSpPr/>
            <p:nvPr/>
          </p:nvSpPr>
          <p:spPr>
            <a:xfrm>
              <a:off x="2985711" y="2397599"/>
              <a:ext cx="817895" cy="35481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Lato"/>
                  <a:ea typeface="Lato"/>
                  <a:cs typeface="Lato"/>
                  <a:sym typeface="Lato"/>
                </a:rPr>
                <a:t>Directorio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59" name="Google Shape;459;p51"/>
            <p:cNvCxnSpPr>
              <a:stCxn id="458" idx="0"/>
            </p:cNvCxnSpPr>
            <p:nvPr/>
          </p:nvCxnSpPr>
          <p:spPr>
            <a:xfrm flipH="1" rot="10800000">
              <a:off x="3394658" y="2151899"/>
              <a:ext cx="1200" cy="245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0" name="Google Shape;460;p51"/>
          <p:cNvGrpSpPr/>
          <p:nvPr/>
        </p:nvGrpSpPr>
        <p:grpSpPr>
          <a:xfrm>
            <a:off x="5100862" y="1380442"/>
            <a:ext cx="3686526" cy="2248807"/>
            <a:chOff x="5100862" y="1380442"/>
            <a:chExt cx="3686526" cy="2248807"/>
          </a:xfrm>
        </p:grpSpPr>
        <p:sp>
          <p:nvSpPr>
            <p:cNvPr id="461" name="Google Shape;461;p51"/>
            <p:cNvSpPr/>
            <p:nvPr/>
          </p:nvSpPr>
          <p:spPr>
            <a:xfrm>
              <a:off x="5100862" y="1380442"/>
              <a:ext cx="817800" cy="354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2" name="Google Shape;462;p51"/>
            <p:cNvSpPr/>
            <p:nvPr/>
          </p:nvSpPr>
          <p:spPr>
            <a:xfrm>
              <a:off x="6057104" y="1380442"/>
              <a:ext cx="817800" cy="354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7013346" y="1380442"/>
              <a:ext cx="817800" cy="354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…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7969588" y="1380442"/>
              <a:ext cx="817800" cy="354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65" name="Google Shape;465;p51"/>
            <p:cNvCxnSpPr>
              <a:stCxn id="461" idx="2"/>
            </p:cNvCxnSpPr>
            <p:nvPr/>
          </p:nvCxnSpPr>
          <p:spPr>
            <a:xfrm>
              <a:off x="5509762" y="1735342"/>
              <a:ext cx="0" cy="2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6" name="Google Shape;466;p51"/>
            <p:cNvCxnSpPr>
              <a:stCxn id="462" idx="2"/>
            </p:cNvCxnSpPr>
            <p:nvPr/>
          </p:nvCxnSpPr>
          <p:spPr>
            <a:xfrm>
              <a:off x="6466004" y="1735342"/>
              <a:ext cx="0" cy="2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7" name="Google Shape;467;p51"/>
            <p:cNvCxnSpPr>
              <a:stCxn id="463" idx="2"/>
            </p:cNvCxnSpPr>
            <p:nvPr/>
          </p:nvCxnSpPr>
          <p:spPr>
            <a:xfrm>
              <a:off x="7422246" y="1735342"/>
              <a:ext cx="0" cy="2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8" name="Google Shape;468;p51"/>
            <p:cNvCxnSpPr>
              <a:stCxn id="464" idx="2"/>
            </p:cNvCxnSpPr>
            <p:nvPr/>
          </p:nvCxnSpPr>
          <p:spPr>
            <a:xfrm>
              <a:off x="8378488" y="1735342"/>
              <a:ext cx="0" cy="2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9" name="Google Shape;469;p51"/>
            <p:cNvSpPr/>
            <p:nvPr/>
          </p:nvSpPr>
          <p:spPr>
            <a:xfrm>
              <a:off x="5385221" y="3274349"/>
              <a:ext cx="817800" cy="354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Memoria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6611911" y="3274349"/>
              <a:ext cx="817800" cy="354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L3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71" name="Google Shape;471;p51"/>
            <p:cNvCxnSpPr>
              <a:stCxn id="469" idx="0"/>
            </p:cNvCxnSpPr>
            <p:nvPr/>
          </p:nvCxnSpPr>
          <p:spPr>
            <a:xfrm flipH="1" rot="10800000">
              <a:off x="5794121" y="3028649"/>
              <a:ext cx="2700" cy="245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2" name="Google Shape;472;p51"/>
            <p:cNvCxnSpPr>
              <a:stCxn id="470" idx="0"/>
            </p:cNvCxnSpPr>
            <p:nvPr/>
          </p:nvCxnSpPr>
          <p:spPr>
            <a:xfrm flipH="1" rot="10800000">
              <a:off x="7020811" y="3028649"/>
              <a:ext cx="1200" cy="245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3" name="Google Shape;473;p51"/>
            <p:cNvSpPr/>
            <p:nvPr/>
          </p:nvSpPr>
          <p:spPr>
            <a:xfrm>
              <a:off x="7449836" y="3274349"/>
              <a:ext cx="817800" cy="354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Lato"/>
                  <a:ea typeface="Lato"/>
                  <a:cs typeface="Lato"/>
                  <a:sym typeface="Lato"/>
                </a:rPr>
                <a:t>Directorio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74" name="Google Shape;474;p51"/>
            <p:cNvCxnSpPr>
              <a:stCxn id="473" idx="0"/>
            </p:cNvCxnSpPr>
            <p:nvPr/>
          </p:nvCxnSpPr>
          <p:spPr>
            <a:xfrm flipH="1" rot="10800000">
              <a:off x="7858736" y="3028649"/>
              <a:ext cx="1200" cy="245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5" name="Google Shape;475;p51"/>
            <p:cNvSpPr/>
            <p:nvPr/>
          </p:nvSpPr>
          <p:spPr>
            <a:xfrm>
              <a:off x="5207250" y="1966050"/>
              <a:ext cx="3323400" cy="1062600"/>
            </a:xfrm>
            <a:prstGeom prst="frame">
              <a:avLst>
                <a:gd fmla="val 21931" name="adj1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76" name="Google Shape;476;p51"/>
          <p:cNvSpPr/>
          <p:nvPr/>
        </p:nvSpPr>
        <p:spPr>
          <a:xfrm>
            <a:off x="712187" y="3951667"/>
            <a:ext cx="817800" cy="35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Núcleo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1"/>
          <p:cNvSpPr/>
          <p:nvPr/>
        </p:nvSpPr>
        <p:spPr>
          <a:xfrm>
            <a:off x="712179" y="3274342"/>
            <a:ext cx="817800" cy="35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Núcleo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1"/>
          <p:cNvSpPr/>
          <p:nvPr/>
        </p:nvSpPr>
        <p:spPr>
          <a:xfrm>
            <a:off x="1920921" y="3951667"/>
            <a:ext cx="817800" cy="35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51"/>
          <p:cNvSpPr/>
          <p:nvPr/>
        </p:nvSpPr>
        <p:spPr>
          <a:xfrm>
            <a:off x="3129676" y="3274342"/>
            <a:ext cx="817800" cy="35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Núcleo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51"/>
          <p:cNvSpPr/>
          <p:nvPr/>
        </p:nvSpPr>
        <p:spPr>
          <a:xfrm>
            <a:off x="712171" y="4664774"/>
            <a:ext cx="817800" cy="35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Memoria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51"/>
          <p:cNvSpPr/>
          <p:nvPr/>
        </p:nvSpPr>
        <p:spPr>
          <a:xfrm>
            <a:off x="1920936" y="3274349"/>
            <a:ext cx="817800" cy="35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L3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1"/>
          <p:cNvSpPr/>
          <p:nvPr/>
        </p:nvSpPr>
        <p:spPr>
          <a:xfrm>
            <a:off x="3129676" y="4664767"/>
            <a:ext cx="817800" cy="35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Núcleo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51"/>
          <p:cNvSpPr/>
          <p:nvPr/>
        </p:nvSpPr>
        <p:spPr>
          <a:xfrm>
            <a:off x="1920921" y="4664767"/>
            <a:ext cx="817800" cy="35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51"/>
          <p:cNvSpPr/>
          <p:nvPr/>
        </p:nvSpPr>
        <p:spPr>
          <a:xfrm>
            <a:off x="3129671" y="3951667"/>
            <a:ext cx="817800" cy="35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5" name="Google Shape;485;p51"/>
          <p:cNvCxnSpPr>
            <a:stCxn id="477" idx="3"/>
            <a:endCxn id="481" idx="1"/>
          </p:cNvCxnSpPr>
          <p:nvPr/>
        </p:nvCxnSpPr>
        <p:spPr>
          <a:xfrm>
            <a:off x="1529979" y="3451792"/>
            <a:ext cx="390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1"/>
          <p:cNvCxnSpPr>
            <a:stCxn id="476" idx="0"/>
            <a:endCxn id="477" idx="2"/>
          </p:cNvCxnSpPr>
          <p:nvPr/>
        </p:nvCxnSpPr>
        <p:spPr>
          <a:xfrm rot="10800000">
            <a:off x="1121087" y="3629167"/>
            <a:ext cx="0" cy="32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1"/>
          <p:cNvCxnSpPr>
            <a:stCxn id="481" idx="3"/>
            <a:endCxn id="479" idx="1"/>
          </p:cNvCxnSpPr>
          <p:nvPr/>
        </p:nvCxnSpPr>
        <p:spPr>
          <a:xfrm>
            <a:off x="2738736" y="3451799"/>
            <a:ext cx="390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1"/>
          <p:cNvCxnSpPr>
            <a:stCxn id="478" idx="3"/>
            <a:endCxn id="484" idx="1"/>
          </p:cNvCxnSpPr>
          <p:nvPr/>
        </p:nvCxnSpPr>
        <p:spPr>
          <a:xfrm>
            <a:off x="2738721" y="4129117"/>
            <a:ext cx="390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51"/>
          <p:cNvCxnSpPr>
            <a:stCxn id="478" idx="1"/>
            <a:endCxn id="476" idx="3"/>
          </p:cNvCxnSpPr>
          <p:nvPr/>
        </p:nvCxnSpPr>
        <p:spPr>
          <a:xfrm rot="10800000">
            <a:off x="1530021" y="4129117"/>
            <a:ext cx="390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51"/>
          <p:cNvCxnSpPr>
            <a:stCxn id="484" idx="0"/>
            <a:endCxn id="479" idx="2"/>
          </p:cNvCxnSpPr>
          <p:nvPr/>
        </p:nvCxnSpPr>
        <p:spPr>
          <a:xfrm rot="10800000">
            <a:off x="3538571" y="3629167"/>
            <a:ext cx="0" cy="32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51"/>
          <p:cNvCxnSpPr>
            <a:stCxn id="480" idx="0"/>
            <a:endCxn id="476" idx="2"/>
          </p:cNvCxnSpPr>
          <p:nvPr/>
        </p:nvCxnSpPr>
        <p:spPr>
          <a:xfrm rot="10800000">
            <a:off x="1121071" y="4306574"/>
            <a:ext cx="0" cy="35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1"/>
          <p:cNvCxnSpPr>
            <a:stCxn id="482" idx="0"/>
            <a:endCxn id="484" idx="2"/>
          </p:cNvCxnSpPr>
          <p:nvPr/>
        </p:nvCxnSpPr>
        <p:spPr>
          <a:xfrm rot="10800000">
            <a:off x="3538576" y="4306567"/>
            <a:ext cx="0" cy="35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51"/>
          <p:cNvCxnSpPr>
            <a:stCxn id="483" idx="0"/>
            <a:endCxn id="478" idx="2"/>
          </p:cNvCxnSpPr>
          <p:nvPr/>
        </p:nvCxnSpPr>
        <p:spPr>
          <a:xfrm rot="10800000">
            <a:off x="2329821" y="4306567"/>
            <a:ext cx="0" cy="35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1"/>
          <p:cNvCxnSpPr>
            <a:stCxn id="478" idx="0"/>
            <a:endCxn id="481" idx="2"/>
          </p:cNvCxnSpPr>
          <p:nvPr/>
        </p:nvCxnSpPr>
        <p:spPr>
          <a:xfrm rot="10800000">
            <a:off x="2329821" y="3629167"/>
            <a:ext cx="0" cy="32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51"/>
          <p:cNvCxnSpPr>
            <a:stCxn id="483" idx="3"/>
            <a:endCxn id="482" idx="1"/>
          </p:cNvCxnSpPr>
          <p:nvPr/>
        </p:nvCxnSpPr>
        <p:spPr>
          <a:xfrm>
            <a:off x="2738721" y="4842217"/>
            <a:ext cx="390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51"/>
          <p:cNvCxnSpPr>
            <a:stCxn id="483" idx="1"/>
            <a:endCxn id="480" idx="3"/>
          </p:cNvCxnSpPr>
          <p:nvPr/>
        </p:nvCxnSpPr>
        <p:spPr>
          <a:xfrm rot="10800000">
            <a:off x="1530021" y="4842217"/>
            <a:ext cx="390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Protocolos de coherencia</a:t>
            </a:r>
            <a:endParaRPr/>
          </a:p>
        </p:txBody>
      </p:sp>
      <p:sp>
        <p:nvSpPr>
          <p:cNvPr id="502" name="Google Shape;502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Garantizar que la visión global del espacio de memoria es coherente para todos los núcleos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s" sz="1800"/>
              <a:t>Tipo </a:t>
            </a:r>
            <a:r>
              <a:rPr i="1" lang="es" sz="1800"/>
              <a:t>snoop</a:t>
            </a:r>
            <a:r>
              <a:rPr lang="es" sz="1800"/>
              <a:t> y basados en directorio</a:t>
            </a:r>
            <a:endParaRPr sz="1800"/>
          </a:p>
        </p:txBody>
      </p:sp>
      <p:sp>
        <p:nvSpPr>
          <p:cNvPr id="503" name="Google Shape;503;p52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multinúcleo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Protocolos tipo </a:t>
            </a:r>
            <a:r>
              <a:rPr i="1" lang="es"/>
              <a:t>snoop</a:t>
            </a:r>
            <a:endParaRPr/>
          </a:p>
        </p:txBody>
      </p:sp>
      <p:sp>
        <p:nvSpPr>
          <p:cNvPr id="509" name="Google Shape;509;p53"/>
          <p:cNvSpPr txBox="1"/>
          <p:nvPr>
            <p:ph idx="1" type="body"/>
          </p:nvPr>
        </p:nvSpPr>
        <p:spPr>
          <a:xfrm>
            <a:off x="729450" y="2078875"/>
            <a:ext cx="365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un núcleo quiere realizar una acción sobre una dirección de memoria, debe realizar todas las notificaciones necesarias al resto de núcleos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3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multinúcleo</a:t>
            </a:r>
            <a:endParaRPr/>
          </a:p>
        </p:txBody>
      </p:sp>
      <p:pic>
        <p:nvPicPr>
          <p:cNvPr id="511" name="Google Shape;5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400" y="1528025"/>
            <a:ext cx="282775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Protocolos basados en directorio</a:t>
            </a:r>
            <a:endParaRPr/>
          </a:p>
        </p:txBody>
      </p:sp>
      <p:sp>
        <p:nvSpPr>
          <p:cNvPr id="517" name="Google Shape;517;p54"/>
          <p:cNvSpPr txBox="1"/>
          <p:nvPr>
            <p:ph idx="1" type="body"/>
          </p:nvPr>
        </p:nvSpPr>
        <p:spPr>
          <a:xfrm>
            <a:off x="729450" y="2078875"/>
            <a:ext cx="4499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lugar de dejar que los núcleos realicen la gestión de la coherencia, la realiza el directorio. De esta forma, es más escalable y óptimo en cuanto a mensajes, pero requiere de lógica extra.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4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multinúcleo</a:t>
            </a:r>
            <a:endParaRPr/>
          </a:p>
        </p:txBody>
      </p:sp>
      <p:pic>
        <p:nvPicPr>
          <p:cNvPr id="519" name="Google Shape;5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050" y="1985000"/>
            <a:ext cx="283732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Gracias.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1165175" y="2302050"/>
            <a:ext cx="56892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Proceso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Hilo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Multiprogramación ≠ Multiprocesamiento</a:t>
            </a:r>
            <a:endParaRPr sz="2000"/>
          </a:p>
        </p:txBody>
      </p:sp>
      <p:sp>
        <p:nvSpPr>
          <p:cNvPr id="191" name="Google Shape;191;p21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previos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729450" y="1318650"/>
            <a:ext cx="1799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</a:t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729450" y="2174525"/>
            <a:ext cx="36489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1971 - Intel 4004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740 kHz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4 bits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90.000 operaciones por segundo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2.300 transistores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8" name="Google Shape;198;p22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previos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5485950" y="2174525"/>
            <a:ext cx="26226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Intel i5-4210U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1.70 GHz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64 bits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42270 MIPS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1.400M transistores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375" y="1853850"/>
            <a:ext cx="1531799" cy="1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372" y="1791111"/>
            <a:ext cx="1531800" cy="1145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ILP vs TLP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729450" y="2078875"/>
            <a:ext cx="8154900" cy="27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ILP (Instruction Level </a:t>
            </a:r>
            <a:r>
              <a:rPr b="1" lang="es" sz="1600"/>
              <a:t>Parallelism</a:t>
            </a:r>
            <a:r>
              <a:rPr b="1" lang="es" sz="1600"/>
              <a:t>)</a:t>
            </a:r>
            <a:r>
              <a:rPr lang="es" sz="1600"/>
              <a:t> - </a:t>
            </a:r>
            <a:r>
              <a:rPr lang="es" sz="1600"/>
              <a:t>Paralelismo a nivel de instrucción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Arquitecturas superescalares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Ejecución de instrucciones fuera de orden/técnicas de predicción (alg. de Tomasulo)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s" sz="1600"/>
              <a:t>Very long instruction word</a:t>
            </a:r>
            <a:r>
              <a:rPr lang="es" sz="1600"/>
              <a:t> (VLIW)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/>
              <a:t>TLP (Thread Level Parallelism)</a:t>
            </a:r>
            <a:r>
              <a:rPr lang="es" sz="1600"/>
              <a:t> - Paralelismo a nivel de hilo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8" name="Google Shape;208;p23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previos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432750" y="3097150"/>
            <a:ext cx="8278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pasa si necesitamos más hilos?</a:t>
            </a:r>
            <a:endParaRPr/>
          </a:p>
        </p:txBody>
      </p:sp>
      <p:sp>
        <p:nvSpPr>
          <p:cNvPr id="214" name="Google Shape;214;p24"/>
          <p:cNvSpPr txBox="1"/>
          <p:nvPr>
            <p:ph type="title"/>
          </p:nvPr>
        </p:nvSpPr>
        <p:spPr>
          <a:xfrm>
            <a:off x="727800" y="15785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3000"/>
              <a:t>Paralelizar hilos requiere aumentar el hardware y la complejidad</a:t>
            </a:r>
            <a:endParaRPr b="0"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729450" y="1318650"/>
            <a:ext cx="4509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Procesadores multinúcleo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>
            <p:ph idx="2" type="title"/>
          </p:nvPr>
        </p:nvSpPr>
        <p:spPr>
          <a:xfrm>
            <a:off x="69000" y="16325"/>
            <a:ext cx="421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previos</a:t>
            </a:r>
            <a:endParaRPr/>
          </a:p>
        </p:txBody>
      </p:sp>
      <p:grpSp>
        <p:nvGrpSpPr>
          <p:cNvPr id="221" name="Google Shape;221;p25"/>
          <p:cNvGrpSpPr/>
          <p:nvPr/>
        </p:nvGrpSpPr>
        <p:grpSpPr>
          <a:xfrm>
            <a:off x="2317108" y="2157352"/>
            <a:ext cx="4509773" cy="2363598"/>
            <a:chOff x="2044950" y="2072300"/>
            <a:chExt cx="5054100" cy="2629142"/>
          </a:xfrm>
        </p:grpSpPr>
        <p:sp>
          <p:nvSpPr>
            <p:cNvPr id="222" name="Google Shape;222;p25"/>
            <p:cNvSpPr/>
            <p:nvPr/>
          </p:nvSpPr>
          <p:spPr>
            <a:xfrm>
              <a:off x="2044950" y="2072300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3355883" y="2072300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4666815" y="2072300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…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5977748" y="2072300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Núcleo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2044950" y="287389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Caché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3355883" y="287389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Caché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4666815" y="287389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…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5977748" y="287389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Caché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30" name="Google Shape;230;p25"/>
            <p:cNvCxnSpPr>
              <a:stCxn id="222" idx="2"/>
              <a:endCxn id="226" idx="0"/>
            </p:cNvCxnSpPr>
            <p:nvPr/>
          </p:nvCxnSpPr>
          <p:spPr>
            <a:xfrm>
              <a:off x="2605500" y="2558000"/>
              <a:ext cx="0" cy="315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1" name="Google Shape;231;p25"/>
            <p:cNvCxnSpPr>
              <a:stCxn id="223" idx="2"/>
              <a:endCxn id="227" idx="0"/>
            </p:cNvCxnSpPr>
            <p:nvPr/>
          </p:nvCxnSpPr>
          <p:spPr>
            <a:xfrm>
              <a:off x="3916433" y="2558000"/>
              <a:ext cx="0" cy="315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2" name="Google Shape;232;p25"/>
            <p:cNvCxnSpPr>
              <a:stCxn id="224" idx="2"/>
              <a:endCxn id="228" idx="0"/>
            </p:cNvCxnSpPr>
            <p:nvPr/>
          </p:nvCxnSpPr>
          <p:spPr>
            <a:xfrm>
              <a:off x="5227365" y="2558000"/>
              <a:ext cx="0" cy="315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3" name="Google Shape;233;p25"/>
            <p:cNvCxnSpPr>
              <a:stCxn id="225" idx="2"/>
              <a:endCxn id="229" idx="0"/>
            </p:cNvCxnSpPr>
            <p:nvPr/>
          </p:nvCxnSpPr>
          <p:spPr>
            <a:xfrm>
              <a:off x="6538298" y="2558000"/>
              <a:ext cx="0" cy="315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4" name="Google Shape;234;p25"/>
            <p:cNvSpPr/>
            <p:nvPr/>
          </p:nvSpPr>
          <p:spPr>
            <a:xfrm>
              <a:off x="2044950" y="3579095"/>
              <a:ext cx="5054100" cy="3786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BUS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795302" y="421574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Memoria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227405" y="4215742"/>
              <a:ext cx="1121100" cy="485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E/S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37" name="Google Shape;237;p25"/>
            <p:cNvCxnSpPr>
              <a:stCxn id="235" idx="0"/>
            </p:cNvCxnSpPr>
            <p:nvPr/>
          </p:nvCxnSpPr>
          <p:spPr>
            <a:xfrm flipH="1" rot="10800000">
              <a:off x="3355852" y="3879442"/>
              <a:ext cx="3600" cy="336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8" name="Google Shape;238;p25"/>
            <p:cNvCxnSpPr>
              <a:stCxn id="226" idx="2"/>
            </p:cNvCxnSpPr>
            <p:nvPr/>
          </p:nvCxnSpPr>
          <p:spPr>
            <a:xfrm>
              <a:off x="2605500" y="3359592"/>
              <a:ext cx="5700" cy="28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9" name="Google Shape;239;p25"/>
            <p:cNvCxnSpPr>
              <a:stCxn id="227" idx="2"/>
            </p:cNvCxnSpPr>
            <p:nvPr/>
          </p:nvCxnSpPr>
          <p:spPr>
            <a:xfrm>
              <a:off x="3916433" y="3359592"/>
              <a:ext cx="2700" cy="28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0" name="Google Shape;240;p25"/>
            <p:cNvCxnSpPr>
              <a:stCxn id="236" idx="0"/>
            </p:cNvCxnSpPr>
            <p:nvPr/>
          </p:nvCxnSpPr>
          <p:spPr>
            <a:xfrm flipH="1" rot="10800000">
              <a:off x="5787955" y="3879442"/>
              <a:ext cx="1800" cy="336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1" name="Google Shape;241;p25"/>
            <p:cNvCxnSpPr>
              <a:stCxn id="228" idx="2"/>
            </p:cNvCxnSpPr>
            <p:nvPr/>
          </p:nvCxnSpPr>
          <p:spPr>
            <a:xfrm flipH="1">
              <a:off x="5227065" y="3359592"/>
              <a:ext cx="300" cy="28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2" name="Google Shape;242;p25"/>
            <p:cNvCxnSpPr>
              <a:stCxn id="229" idx="2"/>
            </p:cNvCxnSpPr>
            <p:nvPr/>
          </p:nvCxnSpPr>
          <p:spPr>
            <a:xfrm flipH="1">
              <a:off x="6535598" y="3359592"/>
              <a:ext cx="2700" cy="28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6"/>
          <p:cNvPicPr preferRelativeResize="0"/>
          <p:nvPr/>
        </p:nvPicPr>
        <p:blipFill rotWithShape="1">
          <a:blip r:embed="rId3">
            <a:alphaModFix/>
          </a:blip>
          <a:srcRect b="0" l="0" r="0" t="9502"/>
          <a:stretch/>
        </p:blipFill>
        <p:spPr>
          <a:xfrm>
            <a:off x="0" y="489025"/>
            <a:ext cx="9144000" cy="465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>
            <p:ph type="title"/>
          </p:nvPr>
        </p:nvSpPr>
        <p:spPr>
          <a:xfrm>
            <a:off x="750700" y="2417675"/>
            <a:ext cx="5887500" cy="10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Arquitecturas TLP</a:t>
            </a:r>
            <a:endParaRPr/>
          </a:p>
        </p:txBody>
      </p:sp>
      <p:sp>
        <p:nvSpPr>
          <p:cNvPr id="249" name="Google Shape;249;p26"/>
          <p:cNvSpPr txBox="1"/>
          <p:nvPr>
            <p:ph idx="4294967295" type="title"/>
          </p:nvPr>
        </p:nvSpPr>
        <p:spPr>
          <a:xfrm>
            <a:off x="122125" y="53125"/>
            <a:ext cx="45432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1"/>
                </a:solidFill>
              </a:rPr>
              <a:t>Ejecución multihilo en procesadores multinúcleo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